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2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10" autoAdjust="0"/>
    <p:restoredTop sz="87830" autoAdjust="0"/>
  </p:normalViewPr>
  <p:slideViewPr>
    <p:cSldViewPr snapToGrid="0">
      <p:cViewPr varScale="1">
        <p:scale>
          <a:sx n="99" d="100"/>
          <a:sy n="99" d="100"/>
        </p:scale>
        <p:origin x="96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6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CCDB970-418A-488F-A22B-AAC5AF014FD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56C33AC-EDD2-4107-ACA8-EF1D20C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6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C33AC-EDD2-4107-ACA8-EF1D20C171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Training materials in Pub 4961 are good to use.  The revision of Form 6744 on</a:t>
            </a:r>
            <a:r>
              <a:rPr lang="en-US" baseline="0" dirty="0" smtClean="0"/>
              <a:t> 10/19/15 will probably result in a difference between the electronic version of Form 6744 and the hardcopy version since the hardcopy version has already gone to press.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C33AC-EDD2-4107-ACA8-EF1D20C171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35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Made</a:t>
            </a:r>
            <a:r>
              <a:rPr lang="en-US" baseline="0" dirty="0" smtClean="0"/>
              <a:t> minor changes to scenario containing simplified method calculation.   </a:t>
            </a:r>
          </a:p>
          <a:p>
            <a:r>
              <a:rPr lang="en-US" baseline="0" dirty="0" smtClean="0"/>
              <a:t>13614-C shown in 6744 is draft form.  Note that the order of questions in Part VI – Health Care Coverage – in final form  are slightly different than </a:t>
            </a:r>
            <a:r>
              <a:rPr lang="en-US" baseline="0" smtClean="0"/>
              <a:t>in draft form.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C33AC-EDD2-4107-ACA8-EF1D20C171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4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C33AC-EDD2-4107-ACA8-EF1D20C171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8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TRS and Instructors encouraged but not required to pass tests</a:t>
            </a:r>
            <a:r>
              <a:rPr lang="en-US" baseline="0" dirty="0" smtClean="0"/>
              <a:t> on </a:t>
            </a:r>
            <a:r>
              <a:rPr lang="en-US" baseline="0" smtClean="0"/>
              <a:t>optional modules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C33AC-EDD2-4107-ACA8-EF1D20C171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50" indent="-285259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034" indent="-22724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126" indent="-22724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829" indent="-22724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8978" indent="-2272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3128" indent="-2272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7277" indent="-2272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1427" indent="-2272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3FE2F0-0F7D-4F61-8DB3-EDB6CF90CFEE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5493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5400000">
            <a:off x="1143000" y="-1143000"/>
            <a:ext cx="6858000" cy="9144000"/>
          </a:xfrm>
          <a:prstGeom prst="rect">
            <a:avLst/>
          </a:prstGeom>
          <a:gradFill flip="none" rotWithShape="1">
            <a:gsLst>
              <a:gs pos="52000">
                <a:schemeClr val="accent4">
                  <a:lumMod val="75000"/>
                </a:schemeClr>
              </a:gs>
              <a:gs pos="9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315200" cy="2593975"/>
          </a:xfrm>
        </p:spPr>
        <p:txBody>
          <a:bodyPr anchor="ctr" anchorCtr="0"/>
          <a:lstStyle>
            <a:lvl1pPr>
              <a:defRPr sz="6000" kern="0" spc="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6233160" cy="1066800"/>
          </a:xfrm>
        </p:spPr>
        <p:txBody>
          <a:bodyPr anchor="t">
            <a:noAutofit/>
          </a:bodyPr>
          <a:lstStyle>
            <a:lvl1pPr marL="0" indent="0" algn="l">
              <a:buNone/>
              <a:defRPr sz="4400" spc="0" baseline="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AARPlogo07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845" y="6090512"/>
            <a:ext cx="2271374" cy="691288"/>
          </a:xfrm>
          <a:prstGeom prst="rect">
            <a:avLst/>
          </a:prstGeom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white">
          <a:xfrm>
            <a:off x="2403475" y="6039342"/>
            <a:ext cx="6445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chemeClr val="accent5"/>
                </a:solidFill>
                <a:latin typeface="Cambria" pitchFamily="18" charset="0"/>
              </a:rPr>
              <a:t>TAX-AIDE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657600" cy="42854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657600" cy="42854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70038"/>
            <a:ext cx="3657600" cy="63976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2091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70038"/>
            <a:ext cx="3657600" cy="639762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400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22091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391400" cy="1074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5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7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543800" cy="1074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14400" y="1812898"/>
            <a:ext cx="762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914400" y="3962400"/>
            <a:ext cx="76200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0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543800" cy="1074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14400" y="3962400"/>
            <a:ext cx="762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391400" cy="10744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12898"/>
            <a:ext cx="7391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4480559" y="-3337560"/>
            <a:ext cx="182881" cy="9144000"/>
          </a:xfrm>
          <a:prstGeom prst="rect">
            <a:avLst/>
          </a:prstGeom>
          <a:gradFill>
            <a:gsLst>
              <a:gs pos="50000">
                <a:schemeClr val="accent4">
                  <a:lumMod val="7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ltGray">
          <a:xfrm>
            <a:off x="0" y="6478103"/>
            <a:ext cx="9144000" cy="385762"/>
          </a:xfrm>
          <a:prstGeom prst="rect">
            <a:avLst/>
          </a:prstGeom>
          <a:gradFill flip="none" rotWithShape="1">
            <a:gsLst>
              <a:gs pos="50000">
                <a:schemeClr val="accent4">
                  <a:lumMod val="75000"/>
                </a:schemeClr>
              </a:gs>
              <a:gs pos="9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>
              <a:solidFill>
                <a:schemeClr val="lt1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white">
          <a:xfrm>
            <a:off x="1176338" y="6464300"/>
            <a:ext cx="6445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chemeClr val="bg1">
                    <a:lumMod val="85000"/>
                  </a:schemeClr>
                </a:solidFill>
                <a:latin typeface="Cambria" pitchFamily="18" charset="0"/>
              </a:rPr>
              <a:t>TAX-AIDE</a:t>
            </a:r>
          </a:p>
        </p:txBody>
      </p:sp>
      <p:pic>
        <p:nvPicPr>
          <p:cNvPr id="13" name="Picture 12" descr="AARPlogo07 copy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666" y="6496050"/>
            <a:ext cx="1135687" cy="34564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4"/>
                </a:solidFill>
              </a:defRPr>
            </a:lvl1pPr>
          </a:lstStyle>
          <a:p>
            <a:fld id="{1ECFB3EE-301A-4E4F-A4C8-DF01413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0" cap="none" spc="-100" baseline="0">
          <a:ln>
            <a:noFill/>
          </a:ln>
          <a:solidFill>
            <a:schemeClr val="accent5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88925" indent="-288925" algn="l" defTabSz="914400" rtl="0" eaLnBrk="1" latinLnBrk="0" hangingPunct="1">
        <a:spcBef>
          <a:spcPts val="1800"/>
        </a:spcBef>
        <a:buClr>
          <a:schemeClr val="accent3">
            <a:lumMod val="75000"/>
          </a:schemeClr>
        </a:buClr>
        <a:buSzPct val="94000"/>
        <a:buFont typeface="Calibri" pitchFamily="34" charset="0"/>
        <a:buChar char="●"/>
        <a:defRPr sz="3200" b="1" kern="0" baseline="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93688" algn="l" defTabSz="914400" rtl="0" eaLnBrk="1" latinLnBrk="0" hangingPunct="1">
        <a:spcBef>
          <a:spcPts val="1200"/>
        </a:spcBef>
        <a:buClr>
          <a:schemeClr val="bg2">
            <a:lumMod val="25000"/>
          </a:schemeClr>
        </a:buClr>
        <a:buSzPct val="63000"/>
        <a:buFont typeface="Wingdings" pitchFamily="2" charset="2"/>
        <a:buChar char=""/>
        <a:defRPr sz="3000" b="1" kern="0" baseline="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8763" algn="l" defTabSz="914400" rtl="0" eaLnBrk="1" latinLnBrk="0" hangingPunct="1">
        <a:spcBef>
          <a:spcPct val="20000"/>
        </a:spcBef>
        <a:buClr>
          <a:schemeClr val="accent6">
            <a:lumMod val="50000"/>
          </a:schemeClr>
        </a:buClr>
        <a:buSzPct val="70000"/>
        <a:buFont typeface="Wingdings" pitchFamily="2" charset="2"/>
        <a:buChar char=""/>
        <a:defRPr sz="2800" b="1" kern="0" baseline="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49238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Calibri" pitchFamily="34" charset="0"/>
        <a:buChar char="●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200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Certification Tests – 2015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Mike Winter</a:t>
            </a:r>
            <a:br>
              <a:rPr lang="en-US" smtClean="0"/>
            </a:br>
            <a:r>
              <a:rPr lang="en-US" smtClean="0"/>
              <a:t>NTTC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FB3EE-301A-4E4F-A4C8-DF0141333C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All Volunteers – IRS Standards of Conduct test</a:t>
            </a:r>
          </a:p>
          <a:p>
            <a:pPr lvl="1"/>
            <a:r>
              <a:rPr lang="en-US" dirty="0" smtClean="0"/>
              <a:t>Note: Initially the test questions in Pub 4961 and Form 6744 did not match – Form 6744 revised on 10/19/15 to match Pub 4961</a:t>
            </a:r>
          </a:p>
          <a:p>
            <a:r>
              <a:rPr lang="en-US" dirty="0" smtClean="0"/>
              <a:t>Local Coordinators, Shift Coordinators and Counselors</a:t>
            </a:r>
          </a:p>
          <a:p>
            <a:pPr lvl="1"/>
            <a:r>
              <a:rPr lang="en-US" dirty="0" smtClean="0"/>
              <a:t>Intake/Interview and Quality Review training and test –10 questions –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</a:p>
          <a:p>
            <a:pPr lvl="2"/>
            <a:r>
              <a:rPr lang="en-US" dirty="0" smtClean="0"/>
              <a:t>See Pub 5101 (electronic only)</a:t>
            </a:r>
          </a:p>
          <a:p>
            <a:r>
              <a:rPr lang="en-US" dirty="0" smtClean="0"/>
              <a:t>Counselors</a:t>
            </a:r>
          </a:p>
          <a:p>
            <a:pPr lvl="1"/>
            <a:r>
              <a:rPr lang="en-US" dirty="0" smtClean="0"/>
              <a:t>Advanced test</a:t>
            </a:r>
          </a:p>
          <a:p>
            <a:pPr lvl="2"/>
            <a:r>
              <a:rPr lang="en-US" dirty="0" smtClean="0"/>
              <a:t>35 instead of 40 questions</a:t>
            </a:r>
          </a:p>
          <a:p>
            <a:pPr lvl="2"/>
            <a:r>
              <a:rPr lang="en-US" dirty="0" smtClean="0"/>
              <a:t>2014 test – 3 ACA questions        2015 test – 6 ACA 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FB3EE-301A-4E4F-A4C8-DF0141333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2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Certification Tests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12898"/>
            <a:ext cx="7100047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ACA Questions now cover:</a:t>
            </a:r>
          </a:p>
          <a:p>
            <a:pPr lvl="1"/>
            <a:r>
              <a:rPr lang="en-US" dirty="0" smtClean="0"/>
              <a:t>How does lack of </a:t>
            </a:r>
            <a:r>
              <a:rPr lang="en-US" dirty="0" err="1" smtClean="0"/>
              <a:t>MEC</a:t>
            </a:r>
            <a:r>
              <a:rPr lang="en-US" dirty="0" smtClean="0"/>
              <a:t> affect the return</a:t>
            </a:r>
          </a:p>
          <a:p>
            <a:pPr lvl="1"/>
            <a:r>
              <a:rPr lang="en-US" dirty="0" smtClean="0"/>
              <a:t>Two exemption questions (</a:t>
            </a:r>
            <a:r>
              <a:rPr lang="en-US" dirty="0" smtClean="0">
                <a:solidFill>
                  <a:srgbClr val="0070C0"/>
                </a:solidFill>
              </a:rPr>
              <a:t>one new for 2015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Two Advance Premium Tax Credit – Form 1095-A questions –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</a:p>
          <a:p>
            <a:pPr lvl="1"/>
            <a:r>
              <a:rPr lang="en-US" dirty="0" smtClean="0"/>
              <a:t>Calculation of Shared Responsibility Payment question –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</a:p>
          <a:p>
            <a:r>
              <a:rPr lang="en-US" dirty="0" smtClean="0"/>
              <a:t>Eliminated scenario regarding calculating basis of stock (three questions)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FB3EE-301A-4E4F-A4C8-DF0141333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2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Tests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Optional for Counselors</a:t>
            </a:r>
          </a:p>
          <a:p>
            <a:pPr lvl="1"/>
            <a:r>
              <a:rPr lang="en-US" dirty="0" smtClean="0"/>
              <a:t>HSA</a:t>
            </a:r>
          </a:p>
          <a:p>
            <a:pPr lvl="1"/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International</a:t>
            </a:r>
          </a:p>
          <a:p>
            <a:pPr lvl="1"/>
            <a:r>
              <a:rPr lang="en-US" dirty="0" smtClean="0"/>
              <a:t>Cancellation of mortgage debt (if extended)</a:t>
            </a:r>
          </a:p>
          <a:p>
            <a:r>
              <a:rPr lang="en-US" dirty="0" smtClean="0"/>
              <a:t>Recommend Link &amp; Learn rather than paper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FB3EE-301A-4E4F-A4C8-DF0141333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4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Training Specialist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</a:t>
            </a:r>
            <a:r>
              <a:rPr lang="en-US" sz="1800" dirty="0" smtClean="0"/>
              <a:t>ass </a:t>
            </a:r>
            <a:r>
              <a:rPr lang="en-US" sz="1800" dirty="0" err="1" smtClean="0"/>
              <a:t>SoC</a:t>
            </a:r>
            <a:r>
              <a:rPr lang="en-US" sz="1800" dirty="0" smtClean="0"/>
              <a:t>, Intake &amp; </a:t>
            </a:r>
            <a:r>
              <a:rPr lang="en-US" sz="1800" dirty="0" err="1" smtClean="0"/>
              <a:t>QR</a:t>
            </a:r>
            <a:r>
              <a:rPr lang="en-US" sz="1800" dirty="0" smtClean="0"/>
              <a:t> </a:t>
            </a:r>
            <a:r>
              <a:rPr lang="en-US" sz="1800" dirty="0"/>
              <a:t>and Advanced tests on Link &amp; </a:t>
            </a:r>
            <a:r>
              <a:rPr lang="en-US" sz="1800" dirty="0" smtClean="0"/>
              <a:t>Learn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Submit signed </a:t>
            </a:r>
            <a:r>
              <a:rPr lang="en-US" sz="1800" dirty="0"/>
              <a:t>Volunteer Agreement </a:t>
            </a:r>
            <a:r>
              <a:rPr lang="en-US" sz="1800" dirty="0" smtClean="0"/>
              <a:t>showing </a:t>
            </a:r>
            <a:r>
              <a:rPr lang="en-US" sz="1800" dirty="0"/>
              <a:t>that </a:t>
            </a:r>
            <a:r>
              <a:rPr lang="en-US" sz="1800" dirty="0" smtClean="0"/>
              <a:t>tests </a:t>
            </a:r>
            <a:r>
              <a:rPr lang="en-US" sz="1800" dirty="0"/>
              <a:t>were passed to the local SPEC Relationship Manager for </a:t>
            </a:r>
            <a:r>
              <a:rPr lang="en-US" sz="1800" dirty="0" smtClean="0"/>
              <a:t>approval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</a:t>
            </a:r>
            <a:r>
              <a:rPr lang="en-US" sz="1800" dirty="0" smtClean="0"/>
              <a:t>hen </a:t>
            </a:r>
            <a:r>
              <a:rPr lang="en-US" sz="1800" dirty="0"/>
              <a:t>authorized to certify the state </a:t>
            </a:r>
            <a:r>
              <a:rPr lang="en-US" sz="1800" dirty="0" smtClean="0"/>
              <a:t>Instructors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Instructors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 smtClean="0"/>
              <a:t>Pass same tests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C</a:t>
            </a:r>
            <a:r>
              <a:rPr lang="en-US" sz="1800" dirty="0" smtClean="0"/>
              <a:t>omplete requisite </a:t>
            </a:r>
            <a:r>
              <a:rPr lang="en-US" sz="1800" dirty="0"/>
              <a:t>number of problem returns as determined by </a:t>
            </a:r>
            <a:r>
              <a:rPr lang="en-US" sz="1800" dirty="0" smtClean="0"/>
              <a:t>State Coordinator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 smtClean="0"/>
              <a:t>Then authorized </a:t>
            </a:r>
            <a:r>
              <a:rPr lang="en-US" sz="1800" dirty="0"/>
              <a:t>to certify other volunteers in their </a:t>
            </a:r>
            <a:r>
              <a:rPr lang="en-US" sz="1800" dirty="0" smtClean="0"/>
              <a:t>district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Once </a:t>
            </a:r>
            <a:r>
              <a:rPr lang="en-US" sz="2000" dirty="0"/>
              <a:t>certified at </a:t>
            </a:r>
            <a:r>
              <a:rPr lang="en-US" sz="2000" dirty="0" smtClean="0"/>
              <a:t>Advanced </a:t>
            </a:r>
            <a:r>
              <a:rPr lang="en-US" sz="2000" dirty="0"/>
              <a:t>level, </a:t>
            </a:r>
            <a:r>
              <a:rPr lang="en-US" sz="2000" dirty="0" smtClean="0"/>
              <a:t>TRS </a:t>
            </a:r>
            <a:r>
              <a:rPr lang="en-US" sz="2000" dirty="0"/>
              <a:t>and Instructors are authorized to certify other volunteers who pass </a:t>
            </a:r>
            <a:r>
              <a:rPr lang="en-US" sz="2000" dirty="0" smtClean="0"/>
              <a:t>Link </a:t>
            </a:r>
            <a:r>
              <a:rPr lang="en-US" sz="2000" dirty="0"/>
              <a:t>&amp; Learn tests on </a:t>
            </a:r>
            <a:r>
              <a:rPr lang="en-US" sz="2000" dirty="0" smtClean="0"/>
              <a:t>optional modules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FB3EE-301A-4E4F-A4C8-DF0141333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5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Certification Tests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914400" y="2089150"/>
            <a:ext cx="7391400" cy="930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23263C"/>
                </a:solidFill>
              </a:rPr>
              <a:t>Questions…</a:t>
            </a: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– Oct 2015</a:t>
            </a:r>
            <a:endParaRPr lang="en-US" dirty="0"/>
          </a:p>
        </p:txBody>
      </p:sp>
      <p:sp>
        <p:nvSpPr>
          <p:cNvPr id="72709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E05402-9379-40E5-B30C-B134F47D1873}" type="slidenum">
              <a:rPr lang="en-US" altLang="en-US" sz="1400" b="0" smtClean="0">
                <a:solidFill>
                  <a:srgbClr val="474B7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b="0" smtClean="0">
              <a:solidFill>
                <a:srgbClr val="474B78"/>
              </a:solidFill>
            </a:endParaRPr>
          </a:p>
        </p:txBody>
      </p:sp>
      <p:pic>
        <p:nvPicPr>
          <p:cNvPr id="72710" name="Picture 3" descr="j04344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763" y="1600200"/>
            <a:ext cx="13620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1" name="Picture 6" descr="j04344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14800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2" name="Rectangle 3"/>
          <p:cNvSpPr>
            <a:spLocks noChangeArrowheads="1"/>
          </p:cNvSpPr>
          <p:nvPr/>
        </p:nvSpPr>
        <p:spPr bwMode="auto">
          <a:xfrm>
            <a:off x="3195638" y="4343400"/>
            <a:ext cx="2346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23263C"/>
                </a:solidFill>
              </a:rPr>
              <a:t>Comments…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544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TTC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39639D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~NTTC</Template>
  <TotalTime>950</TotalTime>
  <Words>401</Words>
  <Application>Microsoft Office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NTTC</vt:lpstr>
      <vt:lpstr>Certification Tests – 2015 </vt:lpstr>
      <vt:lpstr>Certification Tests</vt:lpstr>
      <vt:lpstr>Certification Tests (Continued)</vt:lpstr>
      <vt:lpstr>Certification Tests (continued)</vt:lpstr>
      <vt:lpstr>Certification Process</vt:lpstr>
      <vt:lpstr>Certification Tests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 2015 Certification Tests</dc:title>
  <dc:creator>Steve Conary</dc:creator>
  <cp:lastModifiedBy>Steve Conary</cp:lastModifiedBy>
  <cp:revision>34</cp:revision>
  <cp:lastPrinted>2015-10-21T15:19:05Z</cp:lastPrinted>
  <dcterms:created xsi:type="dcterms:W3CDTF">2015-10-04T13:58:23Z</dcterms:created>
  <dcterms:modified xsi:type="dcterms:W3CDTF">2015-10-23T17:35:09Z</dcterms:modified>
</cp:coreProperties>
</file>